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77" r:id="rId2"/>
    <p:sldId id="257" r:id="rId3"/>
    <p:sldId id="292" r:id="rId4"/>
    <p:sldId id="378" r:id="rId5"/>
    <p:sldId id="375" r:id="rId6"/>
    <p:sldId id="380" r:id="rId7"/>
    <p:sldId id="387" r:id="rId8"/>
    <p:sldId id="403" r:id="rId9"/>
    <p:sldId id="394" r:id="rId10"/>
    <p:sldId id="399" r:id="rId11"/>
    <p:sldId id="395" r:id="rId12"/>
    <p:sldId id="405" r:id="rId13"/>
    <p:sldId id="397" r:id="rId14"/>
    <p:sldId id="404" r:id="rId15"/>
    <p:sldId id="396" r:id="rId16"/>
    <p:sldId id="401" r:id="rId17"/>
    <p:sldId id="402" r:id="rId18"/>
    <p:sldId id="410" r:id="rId19"/>
    <p:sldId id="385" r:id="rId20"/>
    <p:sldId id="388" r:id="rId21"/>
    <p:sldId id="406" r:id="rId22"/>
    <p:sldId id="400" r:id="rId23"/>
    <p:sldId id="407" r:id="rId24"/>
    <p:sldId id="409" r:id="rId25"/>
    <p:sldId id="381" r:id="rId26"/>
    <p:sldId id="417" r:id="rId27"/>
    <p:sldId id="413" r:id="rId28"/>
    <p:sldId id="414" r:id="rId29"/>
    <p:sldId id="415" r:id="rId30"/>
    <p:sldId id="389" r:id="rId31"/>
    <p:sldId id="416" r:id="rId32"/>
    <p:sldId id="418" r:id="rId33"/>
    <p:sldId id="376" r:id="rId34"/>
    <p:sldId id="419" r:id="rId35"/>
    <p:sldId id="390" r:id="rId36"/>
    <p:sldId id="384" r:id="rId37"/>
    <p:sldId id="420" r:id="rId38"/>
    <p:sldId id="421" r:id="rId39"/>
    <p:sldId id="377" r:id="rId40"/>
    <p:sldId id="391" r:id="rId41"/>
    <p:sldId id="392" r:id="rId42"/>
    <p:sldId id="393" r:id="rId43"/>
    <p:sldId id="382" r:id="rId44"/>
    <p:sldId id="383" r:id="rId45"/>
    <p:sldId id="293" r:id="rId4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025"/>
    <a:srgbClr val="161B30"/>
    <a:srgbClr val="DFA87B"/>
    <a:srgbClr val="D39B71"/>
    <a:srgbClr val="A76E4D"/>
    <a:srgbClr val="FEF8EA"/>
    <a:srgbClr val="7972BD"/>
    <a:srgbClr val="B7ABC8"/>
    <a:srgbClr val="FCE9FF"/>
    <a:srgbClr val="2461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5" autoAdjust="0"/>
    <p:restoredTop sz="94669" autoAdjust="0"/>
  </p:normalViewPr>
  <p:slideViewPr>
    <p:cSldViewPr snapToGrid="0">
      <p:cViewPr varScale="1">
        <p:scale>
          <a:sx n="121" d="100"/>
          <a:sy n="121" d="100"/>
        </p:scale>
        <p:origin x="304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9230B0E-39ED-45EA-AD95-669D0616B3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82B798-201A-4B14-B1F0-6A660C5C72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2F5857-B39B-4284-A086-C6DE2719C9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3EF34-7656-4396-AEBE-2B554E5E93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782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2022. 12. 13.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8FC7D2-309F-4B1D-AF63-DB3D4B54485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331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그림 개체 틀 4">
            <a:extLst>
              <a:ext uri="{FF2B5EF4-FFF2-40B4-BE49-F238E27FC236}">
                <a16:creationId xmlns:a16="http://schemas.microsoft.com/office/drawing/2014/main" id="{E9926E96-A0FC-4624-9F1E-66835BA093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96906" y="635000"/>
            <a:ext cx="10998190" cy="3548717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vert="horz" wrap="square" tIns="828000" bIns="252000" anchor="b" anchorCtr="1"/>
          <a:lstStyle>
            <a:lvl1pPr marL="0" indent="0">
              <a:buNone/>
              <a:defRPr sz="16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80F53BA9-FD4B-48F2-A6C7-6AF370121A1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296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7461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11">
            <a:extLst>
              <a:ext uri="{FF2B5EF4-FFF2-40B4-BE49-F238E27FC236}">
                <a16:creationId xmlns:a16="http://schemas.microsoft.com/office/drawing/2014/main" id="{61CA6EE1-28C3-4D8C-A6F6-3084C0E517E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56989" y="1218254"/>
            <a:ext cx="2179320" cy="4714876"/>
          </a:xfrm>
          <a:prstGeom prst="roundRect">
            <a:avLst>
              <a:gd name="adj" fmla="val 732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b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6" name="그림 개체 틀 11">
            <a:extLst>
              <a:ext uri="{FF2B5EF4-FFF2-40B4-BE49-F238E27FC236}">
                <a16:creationId xmlns:a16="http://schemas.microsoft.com/office/drawing/2014/main" id="{7F3DF62E-0183-4C27-8639-4BE9EF79C57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014458" y="1218254"/>
            <a:ext cx="2179320" cy="4714876"/>
          </a:xfrm>
          <a:prstGeom prst="roundRect">
            <a:avLst>
              <a:gd name="adj" fmla="val 732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b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46319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5">
            <a:extLst>
              <a:ext uri="{FF2B5EF4-FFF2-40B4-BE49-F238E27FC236}">
                <a16:creationId xmlns:a16="http://schemas.microsoft.com/office/drawing/2014/main" id="{A4BEF9B5-4920-496F-93E3-DE1C121B726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252017" y="910115"/>
            <a:ext cx="3825240" cy="5114925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6869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8">
            <a:extLst>
              <a:ext uri="{FF2B5EF4-FFF2-40B4-BE49-F238E27FC236}">
                <a16:creationId xmlns:a16="http://schemas.microsoft.com/office/drawing/2014/main" id="{0A829D77-9C0E-47B5-81DD-CFF917D4F4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119428" y="1138220"/>
            <a:ext cx="6273800" cy="3784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3441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1165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4AA76392-4193-4260-9B5D-1E0CA21F5D7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vert="horz" wrap="square" tIns="828000" bIns="252000" anchor="b" anchorCtr="1"/>
          <a:lstStyle>
            <a:lvl1pPr marL="0" indent="0">
              <a:buNone/>
              <a:defRPr sz="16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 Right Click &gt; Click to Bring to Front 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6029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54F6211E-270C-436D-AE6B-9E5CFF487D0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vert="horz" wrap="square" tIns="828000" bIns="252000" anchor="b" anchorCtr="1"/>
          <a:lstStyle>
            <a:lvl1pPr marL="0" indent="0">
              <a:buNone/>
              <a:defRPr sz="16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086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05106D18-49B6-49AF-BAD7-8CA2C044C03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4196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vert="horz" wrap="square" tIns="828000" bIns="252000" anchor="b" anchorCtr="1"/>
          <a:lstStyle>
            <a:lvl1pPr marL="0" indent="0">
              <a:buNone/>
              <a:defRPr sz="16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6671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565250E8-2C5E-427F-83AC-E5E3687264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32600" y="4158000"/>
            <a:ext cx="2700000" cy="2700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4">
            <a:extLst>
              <a:ext uri="{FF2B5EF4-FFF2-40B4-BE49-F238E27FC236}">
                <a16:creationId xmlns:a16="http://schemas.microsoft.com/office/drawing/2014/main" id="{91F01171-120A-406D-839E-DEA62DC378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52000" y="4158000"/>
            <a:ext cx="5040000" cy="2700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8953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B1C9387D-ACCF-4320-8250-0874F30C111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808800"/>
            <a:ext cx="3049200" cy="30492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296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1101F76B-AE90-42E5-A04F-9C15F93E33A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49200" y="3808800"/>
            <a:ext cx="3049200" cy="30492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296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12915428-E119-4525-9056-488DFBF7F2C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98400" y="3808800"/>
            <a:ext cx="3049200" cy="30492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296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  <p:sp>
        <p:nvSpPr>
          <p:cNvPr id="12" name="그림 개체 틀 4">
            <a:extLst>
              <a:ext uri="{FF2B5EF4-FFF2-40B4-BE49-F238E27FC236}">
                <a16:creationId xmlns:a16="http://schemas.microsoft.com/office/drawing/2014/main" id="{94D78C5B-7290-4573-B08E-1F6DD07A8F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147600" y="3808800"/>
            <a:ext cx="3049200" cy="30492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296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779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E30C5FA1-60AB-4AF7-B5FA-20913F9D48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49200" y="3429000"/>
            <a:ext cx="3049200" cy="3429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F3C251F4-1CF7-4694-9E9D-CF49294C0B4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147600" y="3429000"/>
            <a:ext cx="3049200" cy="3429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296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DA0F7FC4-9D6A-477C-93D8-D18AB7F6914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30492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35FCDF76-7EE8-433F-957C-B3E83CA4943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049200" y="0"/>
            <a:ext cx="3049200" cy="3429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D7E9AE89-A46A-42C2-BF0B-0C85F31DC79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8400" y="0"/>
            <a:ext cx="30492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296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  <p:sp>
        <p:nvSpPr>
          <p:cNvPr id="12" name="그림 개체 틀 4">
            <a:extLst>
              <a:ext uri="{FF2B5EF4-FFF2-40B4-BE49-F238E27FC236}">
                <a16:creationId xmlns:a16="http://schemas.microsoft.com/office/drawing/2014/main" id="{8EE4E80A-C141-4C5D-A415-A196024CB60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147600" y="0"/>
            <a:ext cx="3049200" cy="3429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296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60895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D77E02DA-1EB8-4223-AB34-D2763898E9A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260600"/>
            <a:ext cx="12192000" cy="45974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1296000" anchor="ctr" anchorCtr="1"/>
          <a:lstStyle>
            <a:lvl1pPr marL="0" indent="0">
              <a:buNone/>
              <a:defRPr sz="1400" b="1"/>
            </a:lvl1pPr>
          </a:lstStyle>
          <a:p>
            <a:r>
              <a:rPr lang="en-US" altLang="ko-KR" dirty="0"/>
              <a:t>Right Click &gt; Click to Send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Back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Click icon to add picture &gt; Right Click &gt; Click to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4837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B62BE0B9-D341-41BD-97CD-95B602A4E1B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4113" y="493483"/>
            <a:ext cx="8878479" cy="5871019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lIns="180000" tIns="972000" rIns="180000" bIns="180000" anchor="ctr" anchorCtr="1"/>
          <a:lstStyle>
            <a:lvl1pPr>
              <a:defRPr lang="ko-KR" altLang="en-US" sz="1400" b="1" dirty="0"/>
            </a:lvl1pPr>
          </a:lstStyle>
          <a:p>
            <a:pPr marL="0" lvl="0" indent="0">
              <a:buNone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4382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1E97F2-28A0-4C1E-813C-CB6C95C0E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391D2-9217-412C-A5CA-AC878A017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687" r:id="rId14"/>
    <p:sldLayoutId id="2147483664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B93D542-C15A-4E1D-A22A-26FAA23A00CC}"/>
              </a:ext>
            </a:extLst>
          </p:cNvPr>
          <p:cNvSpPr txBox="1"/>
          <p:nvPr/>
        </p:nvSpPr>
        <p:spPr>
          <a:xfrm>
            <a:off x="1562100" y="4529261"/>
            <a:ext cx="100329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TRANSFORMER V2</a:t>
            </a:r>
            <a:endParaRPr lang="ko-KR" altLang="en-US" sz="40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7266F1-C8A7-44FB-9850-52241E2813C6}"/>
              </a:ext>
            </a:extLst>
          </p:cNvPr>
          <p:cNvSpPr txBox="1"/>
          <p:nvPr/>
        </p:nvSpPr>
        <p:spPr>
          <a:xfrm>
            <a:off x="1562100" y="5353580"/>
            <a:ext cx="10032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ko-KR" sz="2000" b="1" dirty="0">
                <a:solidFill>
                  <a:srgbClr val="1F2025"/>
                </a:solidFill>
                <a:cs typeface="Arial" panose="020B0604020202020204" pitchFamily="34" charset="0"/>
              </a:rPr>
              <a:t>VŨ MINH HƯNG - LÊ KIM DŨNG</a:t>
            </a:r>
            <a:endParaRPr lang="ko-KR" altLang="en-US" sz="2000" b="1" dirty="0">
              <a:solidFill>
                <a:srgbClr val="1F2025"/>
              </a:solidFill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6618DE-0533-473C-B5A7-B55647E47AED}"/>
              </a:ext>
            </a:extLst>
          </p:cNvPr>
          <p:cNvSpPr txBox="1"/>
          <p:nvPr/>
        </p:nvSpPr>
        <p:spPr>
          <a:xfrm>
            <a:off x="1562100" y="6027990"/>
            <a:ext cx="10032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1F2025"/>
                </a:solidFill>
              </a:rPr>
              <a:t>THÁNG 12/2022</a:t>
            </a:r>
            <a:endParaRPr lang="ko-KR" altLang="en-US" sz="1400" b="1" dirty="0">
              <a:solidFill>
                <a:srgbClr val="1F2025"/>
              </a:solidFill>
            </a:endParaRPr>
          </a:p>
        </p:txBody>
      </p:sp>
      <p:pic>
        <p:nvPicPr>
          <p:cNvPr id="14" name="그래픽 13">
            <a:extLst>
              <a:ext uri="{FF2B5EF4-FFF2-40B4-BE49-F238E27FC236}">
                <a16:creationId xmlns:a16="http://schemas.microsoft.com/office/drawing/2014/main" id="{7AEF0B2F-29A4-4288-920B-C25ABE2C8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6899" y="4638733"/>
            <a:ext cx="834391" cy="48894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87" b="13773"/>
          <a:stretch/>
        </p:blipFill>
        <p:spPr>
          <a:xfrm>
            <a:off x="741938" y="463087"/>
            <a:ext cx="10878796" cy="377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680321"/>
            <a:ext cx="34638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 dirty="0" err="1">
                <a:solidFill>
                  <a:srgbClr val="1F2025"/>
                </a:solidFill>
              </a:rPr>
              <a:t>Cơ chế attention giúp </a:t>
            </a:r>
            <a:r>
              <a:rPr lang="en-US" altLang="ko-KR" sz="1800" err="1">
                <a:solidFill>
                  <a:srgbClr val="1F2025"/>
                </a:solidFill>
              </a:rPr>
              <a:t>mỗi </a:t>
            </a:r>
            <a:r>
              <a:rPr lang="en-US" altLang="ko-KR" sz="1800">
                <a:solidFill>
                  <a:srgbClr val="1F2025"/>
                </a:solidFill>
              </a:rPr>
              <a:t>từ </a:t>
            </a:r>
            <a:r>
              <a:rPr lang="en-US" altLang="ko-KR" sz="1800" dirty="0" err="1">
                <a:solidFill>
                  <a:srgbClr val="1F2025"/>
                </a:solidFill>
              </a:rPr>
              <a:t>đang xét chỉ tập trung </a:t>
            </a:r>
            <a:r>
              <a:rPr lang="en-US" altLang="ko-KR" sz="1800" err="1">
                <a:solidFill>
                  <a:srgbClr val="1F2025"/>
                </a:solidFill>
              </a:rPr>
              <a:t>vào </a:t>
            </a:r>
            <a:r>
              <a:rPr lang="en-US" altLang="ko-KR" sz="1800">
                <a:solidFill>
                  <a:srgbClr val="1F2025"/>
                </a:solidFill>
              </a:rPr>
              <a:t>một số các thông tin quan trọng, dựa trên bộ trọng số mà mô hình học được từ ngữ cảnh.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ATTENTION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211CCD-062B-4445-A0BC-71A9A5DA14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367" y="932993"/>
            <a:ext cx="5471710" cy="337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519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680321"/>
            <a:ext cx="34638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Self attention là cơ chế tập trung mà dựa trên mối liên hệ của từ đang xét đến các từ khác trong chính câu đó.</a:t>
            </a:r>
            <a:endParaRPr lang="en-US" altLang="ko-KR" sz="1800" dirty="0">
              <a:solidFill>
                <a:srgbClr val="1F2025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SELF ATTENTION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E90ECD-62A5-40B9-BF68-F8179F370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978453" y="1715702"/>
            <a:ext cx="5330714" cy="26819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1F6BAC8-6EB8-4F0A-AF38-AF767ABF48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7792" y="1363297"/>
            <a:ext cx="24955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84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680321"/>
            <a:ext cx="3463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Placeholder.</a:t>
            </a:r>
            <a:endParaRPr lang="en-US" altLang="ko-KR" sz="1800" dirty="0">
              <a:solidFill>
                <a:srgbClr val="1F2025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QUERY, KEY, VALUE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392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2" y="1447438"/>
            <a:ext cx="270807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  <a:latin typeface="Calibri (Body)"/>
              </a:rPr>
              <a:t>Multi-head </a:t>
            </a:r>
            <a:r>
              <a:rPr lang="en-US" altLang="ko-KR" sz="1800" dirty="0" err="1">
                <a:solidFill>
                  <a:srgbClr val="1F2025"/>
                </a:solidFill>
                <a:latin typeface="Calibri (Body)"/>
              </a:rPr>
              <a:t>attention là một cách thực hiện việc </a:t>
            </a:r>
            <a:r>
              <a:rPr lang="en-US" altLang="ko-KR" sz="1800" err="1">
                <a:solidFill>
                  <a:srgbClr val="1F2025"/>
                </a:solidFill>
                <a:latin typeface="Calibri (Body)"/>
              </a:rPr>
              <a:t>tính </a:t>
            </a:r>
            <a:r>
              <a:rPr lang="en-US" altLang="ko-KR" sz="1800">
                <a:solidFill>
                  <a:srgbClr val="1F2025"/>
                </a:solidFill>
                <a:latin typeface="Calibri (Body)"/>
              </a:rPr>
              <a:t>toán self </a:t>
            </a:r>
            <a:r>
              <a:rPr lang="en-US" altLang="ko-KR" sz="1800" dirty="0" err="1">
                <a:solidFill>
                  <a:srgbClr val="1F2025"/>
                </a:solidFill>
                <a:latin typeface="Calibri (Body)"/>
              </a:rPr>
              <a:t>attention theo cơ chế song </a:t>
            </a:r>
            <a:r>
              <a:rPr lang="en-US" altLang="ko-KR" sz="1800" err="1">
                <a:solidFill>
                  <a:srgbClr val="1F2025"/>
                </a:solidFill>
                <a:latin typeface="Calibri (Body)"/>
              </a:rPr>
              <a:t>song</a:t>
            </a:r>
            <a:r>
              <a:rPr lang="en-US" altLang="ko-KR" sz="1800">
                <a:solidFill>
                  <a:srgbClr val="1F2025"/>
                </a:solidFill>
                <a:latin typeface="Calibri (Body)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800">
              <a:solidFill>
                <a:srgbClr val="1F2025"/>
              </a:solidFill>
              <a:latin typeface="Calibri (Body)"/>
            </a:endParaRP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  <a:latin typeface="Calibri (Body)"/>
              </a:rPr>
              <a:t>Mỗi head là 1 self attention với cùng input, chỉ khác nhau ma trận trọng số.</a:t>
            </a:r>
          </a:p>
          <a:p>
            <a:pPr marL="285750" indent="-285750">
              <a:buFontTx/>
              <a:buChar char="-"/>
            </a:pPr>
            <a:endParaRPr lang="en-US" altLang="ko-KR" sz="1800">
              <a:solidFill>
                <a:srgbClr val="1F2025"/>
              </a:solidFill>
              <a:latin typeface="Calibri (Body)"/>
            </a:endParaRP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  <a:latin typeface="Calibri (Body)"/>
              </a:rPr>
              <a:t>Mỗi một head attention sẽ học đ</a:t>
            </a:r>
            <a:r>
              <a:rPr lang="vi-VN" altLang="ko-KR" sz="1800">
                <a:solidFill>
                  <a:srgbClr val="1F2025"/>
                </a:solidFill>
                <a:latin typeface="Calibri (Body)"/>
              </a:rPr>
              <a:t>ư</a:t>
            </a:r>
            <a:r>
              <a:rPr lang="en-US" altLang="ko-KR" sz="1800">
                <a:solidFill>
                  <a:srgbClr val="1F2025"/>
                </a:solidFill>
                <a:latin typeface="Calibri (Body)"/>
              </a:rPr>
              <a:t>ợc những thông tin khác nhau về ngữ cảnh, mối liên hệ giữa các từ.</a:t>
            </a: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  <a:latin typeface="Calibri (Body)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ko-KR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MULTI-HEAD ATTENTION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B715A-5F31-4F15-A58A-F046D2E94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709" y="1680321"/>
            <a:ext cx="2289427" cy="31112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6DA09A-8FF6-4924-8C7A-89CC480D76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2920" y="1680321"/>
            <a:ext cx="5436180" cy="299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383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2" y="1447438"/>
            <a:ext cx="270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  <a:latin typeface="Calibri (Body)"/>
              </a:rPr>
              <a:t>Placeholder</a:t>
            </a:r>
            <a:endParaRPr lang="en-US" altLang="ko-KR" sz="1800" dirty="0">
              <a:solidFill>
                <a:srgbClr val="1F2025"/>
              </a:solidFill>
              <a:latin typeface="Calibri (Body)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MASKED </a:t>
            </a:r>
            <a:r>
              <a:rPr lang="vi-VN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MULTI-HEAD </a:t>
            </a:r>
            <a:r>
              <a:rPr lang="vi-VN" altLang="ko-KR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ATTENTION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10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2" y="1447438"/>
            <a:ext cx="37728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Add là Skip Connection.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Norm là Layer Normalization.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Hai phương pháp này giúp mô hình ổn định trong quá trình huấn luyện và giúp xây dựng được mô hình sâu hơn.</a:t>
            </a:r>
            <a:endParaRPr lang="en-US" altLang="ko-KR" sz="1800" dirty="0">
              <a:solidFill>
                <a:srgbClr val="1F2025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ADD &amp; NORM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CC43A9-15B5-4BE8-ABC6-865A33D2D1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404" y="661885"/>
            <a:ext cx="3979813" cy="2268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BCB9DB-9DFA-4290-862E-C230022BF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4267" y="3429000"/>
            <a:ext cx="379095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020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447438"/>
            <a:ext cx="5600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Placeholder.</a:t>
            </a:r>
            <a:endParaRPr lang="en-US" altLang="ko-KR" sz="1800" dirty="0">
              <a:solidFill>
                <a:srgbClr val="1F2025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FEEDFORWARD &amp; LINEAR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225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447438"/>
            <a:ext cx="5600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Dùng cho multi classification.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Hàm này làm cường điệu hóa các giá trị đầu vào, giúp mô hình tự tin hơn khi huấn luyện hoặc suy diễn.</a:t>
            </a:r>
            <a:endParaRPr lang="en-US" altLang="ko-KR" sz="1800" dirty="0">
              <a:solidFill>
                <a:srgbClr val="1F2025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SOFTMAX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6EF829-3C32-48B2-A7C5-DBAFE676D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910" y="2389096"/>
            <a:ext cx="5080545" cy="35804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892D53-8EF6-4137-8B19-ED4801E3A8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1205" y="1073153"/>
            <a:ext cx="2476500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569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447438"/>
            <a:ext cx="56008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Ưu điểm: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>
                <a:solidFill>
                  <a:srgbClr val="1F2025"/>
                </a:solidFill>
              </a:rPr>
              <a:t>Kiến trúc đơn giản.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>
                <a:solidFill>
                  <a:srgbClr val="1F2025"/>
                </a:solidFill>
              </a:rPr>
              <a:t>Tốc độ huấn luyện và suy diễn nhanh hơn các phương pháp trước đó.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>
                <a:solidFill>
                  <a:srgbClr val="1F2025"/>
                </a:solidFill>
              </a:rPr>
              <a:t>Có thể xây dựng được các mạng rất sâu.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Hạn chế: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>
                <a:solidFill>
                  <a:srgbClr val="1F2025"/>
                </a:solidFill>
              </a:rPr>
              <a:t>Chưa sử dụng được để giải quyết các bài toán của thị giác máy tính.</a:t>
            </a:r>
            <a:endParaRPr lang="en-US" altLang="ko-KR" dirty="0">
              <a:solidFill>
                <a:srgbClr val="1F2025"/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PROS &amp; CONS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564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VISION 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487881" y="1596414"/>
            <a:ext cx="3682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Ra mắt tháng 10/2020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Là biến thể của Transformer ứng dụng cho các bài toán về thị giác máy tính.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Chỉ bao gồm Nx lớp Enconders.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Kiến trúc đơn giản hơn các mạng CNN, tốn ít tài nguyên hơn khi huấn luyện.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Đạt kết quả tương đương với các mạng CNN SOTA khác tại thời điểm ra mắt.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Chỉ dùng cho bài toán image classification.</a:t>
            </a: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27C7F96-7F2A-46ED-A9B7-15BDFBD0E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1100" y="1027843"/>
            <a:ext cx="7469835" cy="393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345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DC4F47B-7DEF-4179-95D3-8FAA893C1F90}"/>
              </a:ext>
            </a:extLst>
          </p:cNvPr>
          <p:cNvSpPr/>
          <p:nvPr/>
        </p:nvSpPr>
        <p:spPr>
          <a:xfrm>
            <a:off x="0" y="0"/>
            <a:ext cx="3416300" cy="6858000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17BEF87-CDAD-4303-B1EC-61AB31BD19D4}"/>
              </a:ext>
            </a:extLst>
          </p:cNvPr>
          <p:cNvSpPr/>
          <p:nvPr/>
        </p:nvSpPr>
        <p:spPr>
          <a:xfrm>
            <a:off x="5181083" y="1551265"/>
            <a:ext cx="45735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</a:rPr>
              <a:t>I. GIỚI THIỆU</a:t>
            </a:r>
            <a:endParaRPr lang="ko-KR" altLang="en-US" sz="2400" dirty="0">
              <a:solidFill>
                <a:srgbClr val="1F2025"/>
              </a:solidFill>
              <a:latin typeface="+mj-lt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C8A077A-EBCF-47AD-8314-4F358723DE8A}"/>
              </a:ext>
            </a:extLst>
          </p:cNvPr>
          <p:cNvSpPr/>
          <p:nvPr/>
        </p:nvSpPr>
        <p:spPr>
          <a:xfrm>
            <a:off x="5181084" y="2128271"/>
            <a:ext cx="53718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</a:rPr>
              <a:t>II. CÁC CÔNG TRÌNH ĐẶT NỀN MÓNG</a:t>
            </a:r>
            <a:endParaRPr lang="ko-KR" altLang="en-US" sz="2400" dirty="0">
              <a:solidFill>
                <a:srgbClr val="1F2025"/>
              </a:solidFill>
              <a:latin typeface="+mj-lt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C504B48-A0BB-454E-AE51-429986957D05}"/>
              </a:ext>
            </a:extLst>
          </p:cNvPr>
          <p:cNvSpPr/>
          <p:nvPr/>
        </p:nvSpPr>
        <p:spPr>
          <a:xfrm>
            <a:off x="5181082" y="4810113"/>
            <a:ext cx="45735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</a:rPr>
              <a:t>V. KẾT LUẬN</a:t>
            </a:r>
            <a:endParaRPr lang="ko-KR" altLang="en-US" sz="2400" dirty="0">
              <a:solidFill>
                <a:srgbClr val="1F2025"/>
              </a:solidFill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2FD2DEC-45BC-408F-8016-22CF7F88BB3C}"/>
              </a:ext>
            </a:extLst>
          </p:cNvPr>
          <p:cNvSpPr txBox="1"/>
          <p:nvPr/>
        </p:nvSpPr>
        <p:spPr>
          <a:xfrm>
            <a:off x="506883" y="1028045"/>
            <a:ext cx="290941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NỘI DUNG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9" name="그래픽 18">
            <a:extLst>
              <a:ext uri="{FF2B5EF4-FFF2-40B4-BE49-F238E27FC236}">
                <a16:creationId xmlns:a16="http://schemas.microsoft.com/office/drawing/2014/main" id="{A69FF0B0-BF80-4678-860F-265385EAF1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4207" y="1632058"/>
            <a:ext cx="834391" cy="488942"/>
          </a:xfrm>
          <a:prstGeom prst="rect">
            <a:avLst/>
          </a:prstGeom>
        </p:spPr>
      </p:pic>
      <p:sp>
        <p:nvSpPr>
          <p:cNvPr id="29" name="직사각형 23">
            <a:extLst>
              <a:ext uri="{FF2B5EF4-FFF2-40B4-BE49-F238E27FC236}">
                <a16:creationId xmlns:a16="http://schemas.microsoft.com/office/drawing/2014/main" id="{FD5C1B37-E701-4683-9671-EA08E1115E33}"/>
              </a:ext>
            </a:extLst>
          </p:cNvPr>
          <p:cNvSpPr/>
          <p:nvPr/>
        </p:nvSpPr>
        <p:spPr>
          <a:xfrm>
            <a:off x="5181083" y="4268065"/>
            <a:ext cx="45735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</a:rPr>
              <a:t>IV. MỘT SỐ KẾT QUẢ ĐÁNH GIÁ</a:t>
            </a:r>
            <a:endParaRPr lang="ko-KR" altLang="en-US" sz="2400" dirty="0">
              <a:solidFill>
                <a:srgbClr val="1F2025"/>
              </a:solidFill>
              <a:latin typeface="+mj-lt"/>
            </a:endParaRPr>
          </a:p>
        </p:txBody>
      </p:sp>
      <p:sp>
        <p:nvSpPr>
          <p:cNvPr id="30" name="직사각형 23">
            <a:extLst>
              <a:ext uri="{FF2B5EF4-FFF2-40B4-BE49-F238E27FC236}">
                <a16:creationId xmlns:a16="http://schemas.microsoft.com/office/drawing/2014/main" id="{D1F10F51-009B-4EEE-A667-3D4D33B27340}"/>
              </a:ext>
            </a:extLst>
          </p:cNvPr>
          <p:cNvSpPr/>
          <p:nvPr/>
        </p:nvSpPr>
        <p:spPr>
          <a:xfrm>
            <a:off x="5181085" y="2705277"/>
            <a:ext cx="53718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</a:rPr>
              <a:t>III. SWIN TRANSFORMER V2</a:t>
            </a:r>
            <a:endParaRPr lang="ko-KR" altLang="en-US" sz="2400" dirty="0">
              <a:solidFill>
                <a:srgbClr val="1F2025"/>
              </a:solidFill>
              <a:latin typeface="+mj-lt"/>
            </a:endParaRPr>
          </a:p>
        </p:txBody>
      </p:sp>
      <p:sp>
        <p:nvSpPr>
          <p:cNvPr id="3" name="직사각형 23">
            <a:extLst>
              <a:ext uri="{FF2B5EF4-FFF2-40B4-BE49-F238E27FC236}">
                <a16:creationId xmlns:a16="http://schemas.microsoft.com/office/drawing/2014/main" id="{40E2A407-4B8A-F9BD-35C1-E185DC244DB2}"/>
              </a:ext>
            </a:extLst>
          </p:cNvPr>
          <p:cNvSpPr/>
          <p:nvPr/>
        </p:nvSpPr>
        <p:spPr>
          <a:xfrm>
            <a:off x="5417568" y="3247325"/>
            <a:ext cx="53718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>
                <a:solidFill>
                  <a:srgbClr val="1F2025"/>
                </a:solidFill>
                <a:latin typeface="+mj-lt"/>
              </a:rPr>
              <a:t>1. KIẾN TRÚC TỔNG QUAN</a:t>
            </a:r>
            <a:endParaRPr lang="ko-KR" altLang="en-US" sz="2000" dirty="0">
              <a:solidFill>
                <a:srgbClr val="1F2025"/>
              </a:solidFill>
              <a:latin typeface="+mj-lt"/>
            </a:endParaRPr>
          </a:p>
        </p:txBody>
      </p:sp>
      <p:sp>
        <p:nvSpPr>
          <p:cNvPr id="4" name="직사각형 23">
            <a:extLst>
              <a:ext uri="{FF2B5EF4-FFF2-40B4-BE49-F238E27FC236}">
                <a16:creationId xmlns:a16="http://schemas.microsoft.com/office/drawing/2014/main" id="{F8462112-546A-61FF-B6B5-6FD9D6E07E0A}"/>
              </a:ext>
            </a:extLst>
          </p:cNvPr>
          <p:cNvSpPr/>
          <p:nvPr/>
        </p:nvSpPr>
        <p:spPr>
          <a:xfrm>
            <a:off x="5417568" y="3727818"/>
            <a:ext cx="53718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>
                <a:solidFill>
                  <a:srgbClr val="1F2025"/>
                </a:solidFill>
                <a:latin typeface="+mj-lt"/>
              </a:rPr>
              <a:t>2. CÁC KỸ THUẬT MỚI ĐƯỢC ĐỀ XUẤT</a:t>
            </a:r>
            <a:endParaRPr lang="ko-KR" altLang="en-US" sz="2000" dirty="0">
              <a:solidFill>
                <a:srgbClr val="1F2025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92802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VISION 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452788"/>
            <a:ext cx="79003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Chia bức ảnh thành 16x16 ô.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Mỗi ô là 1 patch, tương ứng 1 từ (token) trong Transformer.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Các patches được duỗi thẳng ra tương tự như một véc tơ.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60B7A2-B232-4BE3-BE08-DE29AF3787C0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LINEAR PROJECTION &amp; FLATTENED PATCHES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409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VISION 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452788"/>
            <a:ext cx="79003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Không gian patch được biến đổi tuyến tính thành không gian patch embedding thông qua một Dense Layer.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Positional embedding sử dụng một embedding matrix có position size bằng số patches.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60B7A2-B232-4BE3-BE08-DE29AF3787C0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PATCHES &amp; PATCH EMBEDDING &amp; POSITIONAL EMBEDDING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1759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VISION 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452788"/>
            <a:ext cx="361223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Dense (Fully connected layer): mỗi nơ ron của lớp đầu ra nhận tín hiệu từ tất cả các nơ ron lớp đầu vào.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MLP (Multilayer perceptron): gồm nhiều lớp Dense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60B7A2-B232-4BE3-BE08-DE29AF3787C0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MLP &amp; DENSE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BF7D7C-27F6-4D89-A9F8-857B2A7E6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134" y="1320614"/>
            <a:ext cx="3990559" cy="3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992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VISION 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452788"/>
            <a:ext cx="79003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Gồm một lớp Dense layer và Softmax layer để dự đoán xác suất ứng với mỗi class.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60B7A2-B232-4BE3-BE08-DE29AF3787C0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MLP HEAD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102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VISION 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452788"/>
            <a:ext cx="79003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Ưu điểm:</a:t>
            </a:r>
          </a:p>
          <a:p>
            <a:pPr marL="628650" lvl="1" indent="-171450">
              <a:buFontTx/>
              <a:buChar char="-"/>
            </a:pPr>
            <a:r>
              <a:rPr lang="en-US" altLang="ko-KR">
                <a:solidFill>
                  <a:srgbClr val="1F2025"/>
                </a:solidFill>
              </a:rPr>
              <a:t>Kiến trúc đơn giản hơn rất nhiều so với các mạng CNN</a:t>
            </a:r>
          </a:p>
          <a:p>
            <a:pPr marL="628650" lvl="1" indent="-171450">
              <a:buFontTx/>
              <a:buChar char="-"/>
            </a:pPr>
            <a:r>
              <a:rPr lang="en-US" altLang="ko-KR">
                <a:solidFill>
                  <a:srgbClr val="1F2025"/>
                </a:solidFill>
              </a:rPr>
              <a:t>Dễ dàng xây dựng (chỉ với vài chục dòng code Python)</a:t>
            </a:r>
          </a:p>
          <a:p>
            <a:pPr marL="628650" lvl="1" indent="-171450">
              <a:buFontTx/>
              <a:buChar char="-"/>
            </a:pPr>
            <a:endParaRPr lang="en-US" altLang="ko-KR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Hạn chế:</a:t>
            </a:r>
          </a:p>
          <a:p>
            <a:pPr marL="628650" lvl="1" indent="-171450">
              <a:buFontTx/>
              <a:buChar char="-"/>
            </a:pPr>
            <a:r>
              <a:rPr lang="en-US" altLang="ko-KR">
                <a:solidFill>
                  <a:srgbClr val="1F2025"/>
                </a:solidFill>
              </a:rPr>
              <a:t>Chỉ sử dụng được cho bài toán phân loại hình ảnh.</a:t>
            </a:r>
          </a:p>
          <a:p>
            <a:pPr marL="628650" lvl="1" indent="-171450">
              <a:buFontTx/>
              <a:buChar char="-"/>
            </a:pPr>
            <a:r>
              <a:rPr lang="en-US" altLang="ko-KR">
                <a:solidFill>
                  <a:srgbClr val="1F2025"/>
                </a:solidFill>
              </a:rPr>
              <a:t>Chi phí tính toán lớn ở bước Self Attention nên khó để mở rộng cho các bài toán khác trong thị giác máy tính.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60B7A2-B232-4BE3-BE08-DE29AF3787C0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PROS &amp; CONS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231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TRANSFORMER V1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683819" y="4508288"/>
            <a:ext cx="9318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Ra mắt tháng 3/2021.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Cải tiến có thừa kế các ý tưởng từ ViT.</a:t>
            </a:r>
          </a:p>
          <a:p>
            <a:pPr marL="171450" indent="-171450">
              <a:buFontTx/>
              <a:buChar char="-"/>
            </a:pPr>
            <a:r>
              <a:rPr lang="en-US" altLang="ko-KR" sz="1800" dirty="0">
                <a:solidFill>
                  <a:srgbClr val="1F2025"/>
                </a:solidFill>
              </a:rPr>
              <a:t>Sử dụng được cho các bài toán thị giác máy tính khác nhau: classification, object detection, semantic segmentation… </a:t>
            </a:r>
            <a:endParaRPr lang="en-US" altLang="ko-KR" sz="180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808757-4523-4701-9A19-7A588FA5A9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739"/>
          <a:stretch/>
        </p:blipFill>
        <p:spPr>
          <a:xfrm>
            <a:off x="530271" y="1031176"/>
            <a:ext cx="11318829" cy="326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96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TRANSFORMER V1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700850"/>
            <a:ext cx="37830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Bước tạo patches như ViT.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Thay vì patch size 16x16 của ViT. Swin sử dụng patch size nhỏ hơn 4x4.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Qua mỗi stage các patch gần nhau sẽ được merge lại với nhau thành patch lớn hơn.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 dirty="0">
                <a:solidFill>
                  <a:srgbClr val="1F2025"/>
                </a:solidFill>
              </a:rPr>
              <a:t>Bước embedding tương tự như Vision Transformer.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7926E6-D761-17D8-C127-E78EEFBF3299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PATCH PARTITION &amp; LINEAR EMBEDDING &amp; PATCH MERGING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E5BF23-3129-081D-5587-2078057CBD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842" y="1350152"/>
            <a:ext cx="6175922" cy="255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2244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TRANSFORMER V1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2" y="1550396"/>
            <a:ext cx="39413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Mỗi một stage của Swin sẽ gồm 2 hoặc 6 Swin Transformer Blocks nối tiếp nhau.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Mỗi block gồm có các layer giống như 1 block của ViT ngoại trừ layer Multihead SeltAttention thay bằng Window-MSA hoặc ShiftedWindow-MSA. </a:t>
            </a: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7926E6-D761-17D8-C127-E78EEFBF3299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SWIN TRANSFORMER BLOCK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EFE49-39F9-0B67-F27D-0A23ADB4E7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0593" y="940919"/>
            <a:ext cx="4076919" cy="436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89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TRANSFORMER V1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826093"/>
            <a:ext cx="479911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Vision Transformer sử dụng Self Attention theo hướng global.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Swin cải tiến bằng cách giới hạn Self Attention trong từng local window.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Một window sẽ gồm nhiều patches nằm kề nhau.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Block ST đầu tiên sẽ chia thành các window tách rời có kích thước MxM.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Block ST thứ hai sẽ dịch (shift) các window này đi một khoảng (M/2,M/2).</a:t>
            </a: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7926E6-D761-17D8-C127-E78EEFBF3299}"/>
              </a:ext>
            </a:extLst>
          </p:cNvPr>
          <p:cNvSpPr txBox="1"/>
          <p:nvPr/>
        </p:nvSpPr>
        <p:spPr>
          <a:xfrm>
            <a:off x="977521" y="888487"/>
            <a:ext cx="10635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WINDOW MULTIHEAD SELF ATTENTION (W-MSA) &amp; </a:t>
            </a:r>
          </a:p>
          <a:p>
            <a:r>
              <a:rPr lang="en-US" altLang="ko-KR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SHIFTED WINDOW MULTIHEAD SELF ATTENTION (SW-MSA)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EBEA5E-1C16-4F68-74A8-B7E5D224C9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520" y="1826093"/>
            <a:ext cx="5922580" cy="234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2390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TRANSFORMER V1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625400"/>
            <a:ext cx="777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Ghép nối các phần thừa để tạo thành các window kích thước gốc.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Khi các window có chung kích thước thì có thể gộp thành batch để áp dụng tính toán song song trên GPU.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FF4903-8CCD-1416-D47C-F1B9E7103ED5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CYCLIC SHIFT FOR EFFICIENT BATCH COMPUTATION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FBE796-7D20-FBA2-EFEE-815CA9972D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604" y="3106439"/>
            <a:ext cx="7772400" cy="212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39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42F346-FC6A-493B-995E-DB2FC357CBE3}"/>
              </a:ext>
            </a:extLst>
          </p:cNvPr>
          <p:cNvSpPr txBox="1"/>
          <p:nvPr/>
        </p:nvSpPr>
        <p:spPr>
          <a:xfrm>
            <a:off x="3708400" y="2759168"/>
            <a:ext cx="477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I. GIỚI THIỆU</a:t>
            </a:r>
            <a:endParaRPr lang="ko-KR" altLang="en-US" sz="36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174595B1-92CE-44ED-97FE-F6A897FE4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402" y="217015"/>
            <a:ext cx="834391" cy="48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697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TRANSFORMER V1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774447"/>
            <a:ext cx="444581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Position embedding sử dụng embedding matrix được huấn luyện thay vì phương pháp vị trí tuyệt đối sử dụng công thức (sin/cos).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Hệ số Bias được thêm vào phương trình Attention.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Hai thay đổi này giúp cải thiện đáng kể độ chính xác của mô hình.</a:t>
            </a: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F64964-1980-D4B1-929C-E389B9768AB6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RELATIVE POSITION BIAS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8A1D60-1CCC-5AB0-0EED-23C698CA90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166" y="1589781"/>
            <a:ext cx="5206676" cy="3693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7A1E9D-46A4-83CB-60F9-B2359B9165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08" y="2672962"/>
            <a:ext cx="4972791" cy="230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4242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TRANSFORMER V1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918258"/>
            <a:ext cx="3384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Swin Transformer gồm có các biến thể: Swin-T, Swin-S, Swin-B, Swin-L.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Các biến thể khác nhau ở kích thước số chiều của C và số ST blocks ứng với mỗi stage.</a:t>
            </a: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7926E6-D761-17D8-C127-E78EEFBF3299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SCALE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7532B-1DBB-6E00-8783-C3010CFBC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765" y="1882961"/>
            <a:ext cx="5670112" cy="216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000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TRANSFORMER V1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452788"/>
            <a:ext cx="79003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Ưu điểm:</a:t>
            </a:r>
          </a:p>
          <a:p>
            <a:pPr marL="628650" lvl="1" indent="-171450">
              <a:buFontTx/>
              <a:buChar char="-"/>
            </a:pPr>
            <a:r>
              <a:rPr lang="en-US" altLang="ko-KR">
                <a:solidFill>
                  <a:srgbClr val="1F2025"/>
                </a:solidFill>
              </a:rPr>
              <a:t>Sử dụng được cho nhiều bài toán khác nhau trong Computer Vision.</a:t>
            </a:r>
          </a:p>
          <a:p>
            <a:pPr marL="628650" lvl="1" indent="-171450">
              <a:buFontTx/>
              <a:buChar char="-"/>
            </a:pPr>
            <a:endParaRPr lang="en-US" altLang="ko-KR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Hạn chế:</a:t>
            </a:r>
          </a:p>
          <a:p>
            <a:pPr marL="628650" lvl="1" indent="-171450">
              <a:buFontTx/>
              <a:buChar char="-"/>
            </a:pPr>
            <a:r>
              <a:rPr lang="en-US" altLang="ko-KR">
                <a:solidFill>
                  <a:srgbClr val="1F2025"/>
                </a:solidFill>
              </a:rPr>
              <a:t>Chi phí tính toán vẫn lớn.</a:t>
            </a:r>
          </a:p>
          <a:p>
            <a:pPr marL="628650" lvl="1" indent="-171450">
              <a:buFontTx/>
              <a:buChar char="-"/>
            </a:pPr>
            <a:r>
              <a:rPr lang="en-US" altLang="ko-KR">
                <a:solidFill>
                  <a:srgbClr val="1F2025"/>
                </a:solidFill>
              </a:rPr>
              <a:t>Quá trình huấn luyện vẫn chưa đủ ổn định để xây dựng được các mạng có kiến trúc quá sâu.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60B7A2-B232-4BE3-BE08-DE29AF3787C0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PROS &amp; CONS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587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42F346-FC6A-493B-995E-DB2FC357CBE3}"/>
              </a:ext>
            </a:extLst>
          </p:cNvPr>
          <p:cNvSpPr txBox="1"/>
          <p:nvPr/>
        </p:nvSpPr>
        <p:spPr>
          <a:xfrm>
            <a:off x="3336212" y="2782669"/>
            <a:ext cx="5519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III.</a:t>
            </a:r>
            <a:r>
              <a:rPr lang="vi-VN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SWIN TRANSFOMER V2</a:t>
            </a:r>
            <a:endParaRPr lang="ko-KR" altLang="en-US" sz="36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174595B1-92CE-44ED-97FE-F6A897FE4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402" y="217015"/>
            <a:ext cx="834391" cy="48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1489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42F346-FC6A-493B-995E-DB2FC357CBE3}"/>
              </a:ext>
            </a:extLst>
          </p:cNvPr>
          <p:cNvSpPr txBox="1"/>
          <p:nvPr/>
        </p:nvSpPr>
        <p:spPr>
          <a:xfrm>
            <a:off x="3336212" y="2782669"/>
            <a:ext cx="55195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1.</a:t>
            </a:r>
            <a:r>
              <a:rPr lang="vi-VN" altLang="ko-KR" sz="320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altLang="ko-KR" sz="320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KIẾN TRÚC TỔNG QUAN</a:t>
            </a:r>
            <a:endParaRPr lang="ko-KR" altLang="en-US" sz="3200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174595B1-92CE-44ED-97FE-F6A897FE4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402" y="217015"/>
            <a:ext cx="834391" cy="48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0305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731116" y="1427465"/>
            <a:ext cx="45345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Được giới thiệu tháng 11/2021.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Dựa trên kiến trúc của Swin Transformer V1, có thêm một số cải tiến để cải thiện hiệu năng cũng nh</a:t>
            </a:r>
            <a:r>
              <a:rPr lang="vi-VN" altLang="ko-KR" sz="1800">
                <a:solidFill>
                  <a:srgbClr val="1F2025"/>
                </a:solidFill>
              </a:rPr>
              <a:t>ư</a:t>
            </a:r>
            <a:r>
              <a:rPr lang="en-US" altLang="ko-KR" sz="1800">
                <a:solidFill>
                  <a:srgbClr val="1F2025"/>
                </a:solidFill>
              </a:rPr>
              <a:t> độ phân giải đầu vào.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Mô hình lên tới 3 tỷ tham số, huấn luyện với độ phân giải lên tới 1536x1536 pixels.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Thiết lập SOTA trên các thang đo đại diện cho các bài toán về thị giác máy tính.</a:t>
            </a: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180287D-0413-4A11-9FC5-C6A843A853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281" y="706092"/>
            <a:ext cx="5372100" cy="50006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391DCA-D2E2-0D06-56D1-443D6804BBD4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TỔNG QUAN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7337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42F346-FC6A-493B-995E-DB2FC357CBE3}"/>
              </a:ext>
            </a:extLst>
          </p:cNvPr>
          <p:cNvSpPr txBox="1"/>
          <p:nvPr/>
        </p:nvSpPr>
        <p:spPr>
          <a:xfrm>
            <a:off x="3708400" y="2759168"/>
            <a:ext cx="4775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vi-VN" altLang="ko-KR" sz="32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CÁC </a:t>
            </a:r>
            <a:r>
              <a:rPr lang="en-US" altLang="ko-KR" sz="32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KỸ THUẬT MỚI Đ</a:t>
            </a:r>
            <a:r>
              <a:rPr lang="vi-VN" altLang="ko-KR" sz="32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altLang="ko-KR" sz="32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ỢC ĐỀ XUẤT</a:t>
            </a:r>
            <a:endParaRPr lang="ko-KR" altLang="en-US" sz="3200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174595B1-92CE-44ED-97FE-F6A897FE4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402" y="217015"/>
            <a:ext cx="834391" cy="48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596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760852"/>
            <a:ext cx="47991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Residual block được chuẩn hóa bằng LayerNorm ngay trước khi được gộp vào nhánh chính.  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Cấu hình này giúp trọng số không bị tích lũy giá trị khi xuống các lớp sâu hơn.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Nhờ vậy có thể huấn luyện được mạng sâu hơn.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909F11-7C78-BECF-146F-18BA7175C693}"/>
              </a:ext>
            </a:extLst>
          </p:cNvPr>
          <p:cNvSpPr txBox="1"/>
          <p:nvPr/>
        </p:nvSpPr>
        <p:spPr>
          <a:xfrm>
            <a:off x="578715" y="482981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MỞ RỘNG NĂNG LỰC MÔ HÌNH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2637FE-BBFB-AFEE-17E7-6A27C26B1A79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RESIDUAL POST NORMALIZATION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88A23B-4287-1C8C-BB89-BCDBFBBD63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019" y="944646"/>
            <a:ext cx="1824290" cy="34070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554E2B-78C9-FB12-225C-8F90EE35AC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189" y="713813"/>
            <a:ext cx="1824290" cy="366547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752EA4-71BF-EF79-AD46-E3BC658F6C21}"/>
              </a:ext>
            </a:extLst>
          </p:cNvPr>
          <p:cNvCxnSpPr/>
          <p:nvPr/>
        </p:nvCxnSpPr>
        <p:spPr>
          <a:xfrm>
            <a:off x="8597461" y="2648149"/>
            <a:ext cx="6120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7353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760852"/>
            <a:ext cx="47991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Residual block được chuẩn hóa bằng LayerNorm ngay trước khi được gộp vào nhánh chính.  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Cấu hình này giúp trọng số không bị tích lũy giá trị khi xuống các lớp sâu hơn.</a:t>
            </a:r>
          </a:p>
          <a:p>
            <a:pPr marL="171450" indent="-1714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Nhờ vậy có thể huấn luyện được mạng sâu hơn.</a:t>
            </a:r>
          </a:p>
          <a:p>
            <a:pPr marL="171450" indent="-171450">
              <a:buFontTx/>
              <a:buChar char="-"/>
            </a:pPr>
            <a:endParaRPr lang="en-US" altLang="ko-KR" sz="1800">
              <a:solidFill>
                <a:srgbClr val="1F2025"/>
              </a:solidFill>
            </a:endParaRPr>
          </a:p>
          <a:p>
            <a:pPr marL="171450" indent="-1714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909F11-7C78-BECF-146F-18BA7175C693}"/>
              </a:ext>
            </a:extLst>
          </p:cNvPr>
          <p:cNvSpPr txBox="1"/>
          <p:nvPr/>
        </p:nvSpPr>
        <p:spPr>
          <a:xfrm>
            <a:off x="578715" y="482981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MỞ RỘNG NĂNG LỰC MÔ HÌNH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2637FE-BBFB-AFEE-17E7-6A27C26B1A79}"/>
              </a:ext>
            </a:extLst>
          </p:cNvPr>
          <p:cNvSpPr txBox="1"/>
          <p:nvPr/>
        </p:nvSpPr>
        <p:spPr>
          <a:xfrm>
            <a:off x="977521" y="888487"/>
            <a:ext cx="626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SCALED COSINE ATTENTION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2D821E-1B04-96A6-3438-F5A95EE105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364" y="2494974"/>
            <a:ext cx="4508938" cy="45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1104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82981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MỞ RỘNG NĂNG LỰC MÔ HÌNH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20547" y="2233280"/>
            <a:ext cx="4677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Post normalization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Scaled cosine attention</a:t>
            </a: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947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42F346-FC6A-493B-995E-DB2FC357CBE3}"/>
              </a:ext>
            </a:extLst>
          </p:cNvPr>
          <p:cNvSpPr txBox="1"/>
          <p:nvPr/>
        </p:nvSpPr>
        <p:spPr>
          <a:xfrm>
            <a:off x="3708400" y="2759168"/>
            <a:ext cx="477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II. CÁC CÔNG TRÌNH ĐẶT NỀN MÓNG</a:t>
            </a:r>
            <a:endParaRPr lang="ko-KR" altLang="en-US" sz="36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174595B1-92CE-44ED-97FE-F6A897FE4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402" y="217015"/>
            <a:ext cx="834391" cy="48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611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82981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MỞ RỘNG ĐỘ PHÂN GIẢI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20547" y="2233280"/>
            <a:ext cx="4677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Continuous relative position bias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Log-spaced coordinates</a:t>
            </a: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1685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82981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cs typeface="Arial" panose="020B0604020202020204" pitchFamily="34" charset="0"/>
              </a:rPr>
              <a:t>TIỀN HUẤN LUYỆN TỰ GIÁM SÁT</a:t>
            </a:r>
            <a:endParaRPr lang="ko-KR" altLang="en-US" sz="2400" b="1" dirty="0">
              <a:solidFill>
                <a:srgbClr val="1F2025"/>
              </a:solidFill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20547" y="2233280"/>
            <a:ext cx="4677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Continuous relative position bias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Log-spaced coordinates</a:t>
            </a: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002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82981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CÁC KỸ THUẬT TIẾT KIỆM BỘ NHỚ GPU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20547" y="2233280"/>
            <a:ext cx="4677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Continuous relative position bias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Log-spaced coordinates</a:t>
            </a: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0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42F346-FC6A-493B-995E-DB2FC357CBE3}"/>
              </a:ext>
            </a:extLst>
          </p:cNvPr>
          <p:cNvSpPr txBox="1"/>
          <p:nvPr/>
        </p:nvSpPr>
        <p:spPr>
          <a:xfrm>
            <a:off x="3708400" y="2759168"/>
            <a:ext cx="477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V</a:t>
            </a:r>
            <a:r>
              <a:rPr lang="vi-VN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. </a:t>
            </a:r>
            <a:r>
              <a:rPr lang="en-US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MỘT SỐ KẾT QUẢ ĐÁNH GIÁ</a:t>
            </a:r>
            <a:endParaRPr lang="ko-KR" altLang="en-US" sz="36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174595B1-92CE-44ED-97FE-F6A897FE4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402" y="217015"/>
            <a:ext cx="834391" cy="48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7318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42F346-FC6A-493B-995E-DB2FC357CBE3}"/>
              </a:ext>
            </a:extLst>
          </p:cNvPr>
          <p:cNvSpPr txBox="1"/>
          <p:nvPr/>
        </p:nvSpPr>
        <p:spPr>
          <a:xfrm>
            <a:off x="3708400" y="2759168"/>
            <a:ext cx="477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VI</a:t>
            </a:r>
            <a:r>
              <a:rPr lang="vi-VN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. </a:t>
            </a:r>
            <a:r>
              <a:rPr lang="en-US" altLang="ko-KR" sz="36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KẾT LUẬN</a:t>
            </a:r>
            <a:endParaRPr lang="ko-KR" altLang="en-US" sz="36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174595B1-92CE-44ED-97FE-F6A897FE4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402" y="217015"/>
            <a:ext cx="834391" cy="48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1758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1A5185-63D0-4A8C-A249-BDD71C42AE54}"/>
              </a:ext>
            </a:extLst>
          </p:cNvPr>
          <p:cNvSpPr txBox="1"/>
          <p:nvPr/>
        </p:nvSpPr>
        <p:spPr>
          <a:xfrm>
            <a:off x="3796796" y="2770087"/>
            <a:ext cx="49238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vi-VN" altLang="ko-KR" sz="4400" b="0" dirty="0">
                <a:solidFill>
                  <a:schemeClr val="bg1"/>
                </a:solidFill>
              </a:rPr>
              <a:t>XIN CẢM ƠN</a:t>
            </a:r>
            <a:r>
              <a:rPr lang="en-US" altLang="ko-KR" sz="4400" b="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A99A32-5752-4F46-90C2-1C48D71440C8}"/>
              </a:ext>
            </a:extLst>
          </p:cNvPr>
          <p:cNvSpPr txBox="1"/>
          <p:nvPr/>
        </p:nvSpPr>
        <p:spPr>
          <a:xfrm>
            <a:off x="4357586" y="3653377"/>
            <a:ext cx="38022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hung.ttkt1@gmail.com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MỘT SỐ CÔNG TRÌNH ĐẶT NỀN MÓNG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B8A408-5BCA-49BE-A14B-2B4A9E1E71E0}"/>
              </a:ext>
            </a:extLst>
          </p:cNvPr>
          <p:cNvSpPr/>
          <p:nvPr/>
        </p:nvSpPr>
        <p:spPr>
          <a:xfrm>
            <a:off x="1471448" y="2556583"/>
            <a:ext cx="1489733" cy="8630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/>
              <a:t>Transformer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983C52-734B-4678-BC9A-21264EDEFDA6}"/>
              </a:ext>
            </a:extLst>
          </p:cNvPr>
          <p:cNvSpPr/>
          <p:nvPr/>
        </p:nvSpPr>
        <p:spPr>
          <a:xfrm>
            <a:off x="3790829" y="2556584"/>
            <a:ext cx="2099388" cy="8630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/>
              <a:t>Vision Transformer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DC9370-70C3-4FD5-8C41-004FE703AFE5}"/>
              </a:ext>
            </a:extLst>
          </p:cNvPr>
          <p:cNvSpPr/>
          <p:nvPr/>
        </p:nvSpPr>
        <p:spPr>
          <a:xfrm>
            <a:off x="6573335" y="2565919"/>
            <a:ext cx="1946909" cy="8630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/>
              <a:t>Swin Transformer V1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F37F898-E599-4A00-A3F1-3190F8D82EB2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961181" y="2988124"/>
            <a:ext cx="82964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B8A806-8E11-4CCF-8181-0CC1B5219FBD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890217" y="2988125"/>
            <a:ext cx="683118" cy="9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8532EAD-AF8F-4A13-800B-4F2932CAF3DE}"/>
              </a:ext>
            </a:extLst>
          </p:cNvPr>
          <p:cNvSpPr/>
          <p:nvPr/>
        </p:nvSpPr>
        <p:spPr>
          <a:xfrm>
            <a:off x="9275675" y="2556584"/>
            <a:ext cx="1946909" cy="8630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/>
              <a:t>Swin Transformer V2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90E7357-3D07-4A6E-8132-65ECCBCFEC2F}"/>
              </a:ext>
            </a:extLst>
          </p:cNvPr>
          <p:cNvCxnSpPr>
            <a:cxnSpLocks/>
            <a:stCxn id="8" idx="3"/>
            <a:endCxn id="18" idx="1"/>
          </p:cNvCxnSpPr>
          <p:nvPr/>
        </p:nvCxnSpPr>
        <p:spPr>
          <a:xfrm flipV="1">
            <a:off x="8520244" y="2988125"/>
            <a:ext cx="755431" cy="9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956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20547" y="1782147"/>
            <a:ext cx="45751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mắt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năm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2017, ban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xử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ngôn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tự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nhiên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r>
              <a:rPr lang="en-US" altLang="ko-KR" sz="1800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Machine Translation.</a:t>
            </a:r>
            <a:endParaRPr lang="en-US" altLang="ko-KR" sz="1800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Vượt trội cho với các ph</a:t>
            </a:r>
            <a:r>
              <a:rPr lang="vi-VN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ơng pháp tr</a:t>
            </a:r>
            <a:r>
              <a:rPr lang="vi-VN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ớc đó trong NLP nh</a:t>
            </a:r>
            <a:r>
              <a:rPr lang="vi-VN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RNN, LSTM… cả về độ chính xác và tốc độ huấn luyện cũng nh</a:t>
            </a:r>
            <a:r>
              <a:rPr lang="vi-VN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suy diễn.</a:t>
            </a:r>
          </a:p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Giúp huấn luyện đ</a:t>
            </a:r>
            <a:r>
              <a:rPr lang="vi-VN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ợc những mô hình sâu h</a:t>
            </a:r>
            <a:r>
              <a:rPr lang="vi-VN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ơ</a:t>
            </a:r>
            <a:r>
              <a:rPr lang="en-US" altLang="ko-KR" sz="180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 rất nhiều, lên tới cả trăm tỷ tham số.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972B1A-5EF0-4E15-8E4B-95B4A62F7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98426"/>
            <a:ext cx="4156422" cy="578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080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2" y="1447438"/>
            <a:ext cx="37728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 dirty="0" err="1">
                <a:solidFill>
                  <a:srgbClr val="1F2025"/>
                </a:solidFill>
              </a:rPr>
              <a:t>Giảm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số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chiều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cần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thiết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để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biểu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diễn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err="1">
                <a:solidFill>
                  <a:srgbClr val="1F2025"/>
                </a:solidFill>
              </a:rPr>
              <a:t>từ</a:t>
            </a:r>
            <a:r>
              <a:rPr lang="en-US" altLang="ko-KR" sz="1800">
                <a:solidFill>
                  <a:srgbClr val="1F2025"/>
                </a:solidFill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sz="1800" dirty="0" err="1">
                <a:solidFill>
                  <a:srgbClr val="1F2025"/>
                </a:solidFill>
              </a:rPr>
              <a:t>Là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một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không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gian</a:t>
            </a:r>
            <a:r>
              <a:rPr lang="en-US" altLang="ko-KR" sz="1800" dirty="0">
                <a:solidFill>
                  <a:srgbClr val="1F2025"/>
                </a:solidFill>
              </a:rPr>
              <a:t> vector </a:t>
            </a:r>
            <a:r>
              <a:rPr lang="en-US" altLang="ko-KR" sz="1800" dirty="0" err="1">
                <a:solidFill>
                  <a:srgbClr val="1F2025"/>
                </a:solidFill>
              </a:rPr>
              <a:t>biểu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diễn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từ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dựa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trên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ngữ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cảnh</a:t>
            </a:r>
            <a:r>
              <a:rPr lang="en-US" altLang="ko-KR" sz="1800" dirty="0">
                <a:solidFill>
                  <a:srgbClr val="1F2025"/>
                </a:solidFill>
              </a:rPr>
              <a:t>, </a:t>
            </a:r>
            <a:r>
              <a:rPr lang="en-US" altLang="ko-KR" sz="1800" dirty="0" err="1">
                <a:solidFill>
                  <a:srgbClr val="1F2025"/>
                </a:solidFill>
              </a:rPr>
              <a:t>ý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nghĩa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và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vai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trò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của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các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từ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đó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trong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dữ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liệu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ngôn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err="1">
                <a:solidFill>
                  <a:srgbClr val="1F2025"/>
                </a:solidFill>
              </a:rPr>
              <a:t>ngữ</a:t>
            </a:r>
            <a:r>
              <a:rPr lang="en-US" altLang="ko-KR" sz="1800">
                <a:solidFill>
                  <a:srgbClr val="1F2025"/>
                </a:solidFill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sz="1800" dirty="0" err="1">
                <a:solidFill>
                  <a:srgbClr val="1F2025"/>
                </a:solidFill>
              </a:rPr>
              <a:t>Trong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không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gian</a:t>
            </a:r>
            <a:r>
              <a:rPr lang="en-US" altLang="ko-KR" sz="1800" dirty="0">
                <a:solidFill>
                  <a:srgbClr val="1F2025"/>
                </a:solidFill>
              </a:rPr>
              <a:t> embedding, vector </a:t>
            </a:r>
            <a:r>
              <a:rPr lang="en-US" altLang="ko-KR" sz="1800" dirty="0" err="1">
                <a:solidFill>
                  <a:srgbClr val="1F2025"/>
                </a:solidFill>
              </a:rPr>
              <a:t>của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các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từ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có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nghĩa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tương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đồng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nhau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thì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sẽ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nằm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gần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err="1">
                <a:solidFill>
                  <a:srgbClr val="1F2025"/>
                </a:solidFill>
              </a:rPr>
              <a:t>nhau</a:t>
            </a:r>
            <a:r>
              <a:rPr lang="en-US" altLang="ko-KR" sz="1800">
                <a:solidFill>
                  <a:srgbClr val="1F2025"/>
                </a:solidFill>
              </a:rPr>
              <a:t>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ko-KR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WORD EMBEDDING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CE4487-2759-A135-1D26-C8B61EEE16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3" t="6651" r="6703" b="5094"/>
          <a:stretch/>
        </p:blipFill>
        <p:spPr>
          <a:xfrm>
            <a:off x="4750420" y="665603"/>
            <a:ext cx="7235779" cy="450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70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2" y="1447438"/>
            <a:ext cx="37728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>
                <a:solidFill>
                  <a:srgbClr val="1F2025"/>
                </a:solidFill>
              </a:rPr>
              <a:t>Do từ vựng là bất biến và số lượng từ vựng là hữu hạn nên có thể sử dụng sẵn các pre-train embedding matrix đóng vai trò như một bảng tìm kiếm.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F91711-CAFD-776A-5977-7294952FDCA4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EMBEDDING</a:t>
            </a:r>
            <a:r>
              <a:rPr lang="en-US" altLang="ko-KR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MATRIX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8D84E1-9D51-4868-BB6E-968C82050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9641" y="696817"/>
            <a:ext cx="5904899" cy="461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897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CC80F9-88DA-415C-B69B-55F6C7756629}"/>
              </a:ext>
            </a:extLst>
          </p:cNvPr>
          <p:cNvSpPr txBox="1"/>
          <p:nvPr/>
        </p:nvSpPr>
        <p:spPr>
          <a:xfrm>
            <a:off x="578715" y="465985"/>
            <a:ext cx="5317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1F2025"/>
                </a:solidFill>
                <a:latin typeface="+mj-lt"/>
                <a:cs typeface="Arial" panose="020B0604020202020204" pitchFamily="34" charset="0"/>
              </a:rPr>
              <a:t>TRANSFORMER</a:t>
            </a:r>
            <a:endParaRPr lang="ko-KR" altLang="en-US" sz="2400" b="1" dirty="0">
              <a:solidFill>
                <a:srgbClr val="1F2025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5778BD-E06C-4169-AA97-F60816239A15}"/>
              </a:ext>
            </a:extLst>
          </p:cNvPr>
          <p:cNvSpPr txBox="1"/>
          <p:nvPr/>
        </p:nvSpPr>
        <p:spPr>
          <a:xfrm>
            <a:off x="977521" y="1516183"/>
            <a:ext cx="6673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altLang="ko-KR" sz="1800" dirty="0" err="1">
                <a:solidFill>
                  <a:srgbClr val="1F2025"/>
                </a:solidFill>
              </a:rPr>
              <a:t>Để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biểu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diễn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vị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trí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của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từ</a:t>
            </a:r>
            <a:r>
              <a:rPr lang="en-US" altLang="ko-KR" sz="1800" dirty="0">
                <a:solidFill>
                  <a:srgbClr val="1F2025"/>
                </a:solidFill>
              </a:rPr>
              <a:t> (token) </a:t>
            </a:r>
            <a:r>
              <a:rPr lang="en-US" altLang="ko-KR" sz="1800" dirty="0" err="1">
                <a:solidFill>
                  <a:srgbClr val="1F2025"/>
                </a:solidFill>
              </a:rPr>
              <a:t>trong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chuỗi</a:t>
            </a:r>
            <a:r>
              <a:rPr lang="en-US" altLang="ko-KR" sz="1800" dirty="0">
                <a:solidFill>
                  <a:srgbClr val="1F2025"/>
                </a:solidFill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800" dirty="0" err="1">
                <a:solidFill>
                  <a:srgbClr val="1F2025"/>
                </a:solidFill>
              </a:rPr>
              <a:t>Có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số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chiều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bằng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với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số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chiều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của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không</a:t>
            </a:r>
            <a:r>
              <a:rPr lang="en-US" altLang="ko-KR" sz="1800" dirty="0">
                <a:solidFill>
                  <a:srgbClr val="1F2025"/>
                </a:solidFill>
              </a:rPr>
              <a:t> </a:t>
            </a:r>
            <a:r>
              <a:rPr lang="en-US" altLang="ko-KR" sz="1800" dirty="0" err="1">
                <a:solidFill>
                  <a:srgbClr val="1F2025"/>
                </a:solidFill>
              </a:rPr>
              <a:t>gian</a:t>
            </a:r>
            <a:r>
              <a:rPr lang="en-US" altLang="ko-KR" sz="1800" dirty="0">
                <a:solidFill>
                  <a:srgbClr val="1F2025"/>
                </a:solidFill>
              </a:rPr>
              <a:t> embedding.</a:t>
            </a:r>
          </a:p>
          <a:p>
            <a:pPr marL="285750" indent="-285750">
              <a:buFontTx/>
              <a:buChar char="-"/>
            </a:pPr>
            <a:endParaRPr lang="en-US" altLang="ko-KR" sz="1800" dirty="0">
              <a:solidFill>
                <a:srgbClr val="1F2025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73FE535-94A1-4E5D-B190-1D99674EF915}"/>
              </a:ext>
            </a:extLst>
          </p:cNvPr>
          <p:cNvSpPr/>
          <p:nvPr/>
        </p:nvSpPr>
        <p:spPr>
          <a:xfrm>
            <a:off x="0" y="6206532"/>
            <a:ext cx="12192000" cy="651468"/>
          </a:xfrm>
          <a:prstGeom prst="rect">
            <a:avLst/>
          </a:prstGeom>
          <a:solidFill>
            <a:srgbClr val="1F2025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ko-KR" altLang="en-US"/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7A988829-597B-495C-9112-A39D40EF9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2584" y="6348701"/>
            <a:ext cx="626516" cy="3671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3598F0-F1CF-C399-F5E0-38D8FFF5DB7E}"/>
              </a:ext>
            </a:extLst>
          </p:cNvPr>
          <p:cNvSpPr txBox="1"/>
          <p:nvPr/>
        </p:nvSpPr>
        <p:spPr>
          <a:xfrm>
            <a:off x="977521" y="888487"/>
            <a:ext cx="5317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ko-KR" dirty="0">
                <a:solidFill>
                  <a:srgbClr val="1F202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POSITIONAL ENCODING</a:t>
            </a:r>
            <a:endParaRPr lang="ko-KR" altLang="en-US" dirty="0">
              <a:solidFill>
                <a:srgbClr val="1F202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2EB658-D749-38AC-F20C-66400A7012F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669" y="2721204"/>
            <a:ext cx="6673855" cy="15011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35FF44-A0F9-42C1-A44E-7D011CBB4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3014" y="4828786"/>
            <a:ext cx="4143375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086398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F2025"/>
        </a:solidFill>
        <a:ln w="9525" cap="flat">
          <a:noFill/>
          <a:prstDash val="solid"/>
          <a:miter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3839</TotalTime>
  <Words>1581</Words>
  <Application>Microsoft Macintosh PowerPoint</Application>
  <PresentationFormat>Widescreen</PresentationFormat>
  <Paragraphs>201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맑은 고딕</vt:lpstr>
      <vt:lpstr>Arial</vt:lpstr>
      <vt:lpstr>Calibri</vt:lpstr>
      <vt:lpstr>Calibri (Body)</vt:lpstr>
      <vt:lpstr>Tahoma</vt:lpstr>
      <vt:lpstr>Wingdings</vt:lpstr>
      <vt:lpstr>PPTMON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Hung Minh Vu</cp:lastModifiedBy>
  <cp:revision>257</cp:revision>
  <dcterms:created xsi:type="dcterms:W3CDTF">2019-04-06T05:20:47Z</dcterms:created>
  <dcterms:modified xsi:type="dcterms:W3CDTF">2022-12-13T10:31:41Z</dcterms:modified>
</cp:coreProperties>
</file>